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Pretendard Regular"/>
      <p:regular r:id="rId16"/>
    </p:embeddedFont>
    <p:embeddedFont>
      <p:font typeface="Pretendard Bold"/>
      <p:bold r:id="rId17"/>
    </p:embeddedFont>
    <p:embeddedFont>
      <p:font typeface="Pretendard SemiBold"/>
      <p:bold r:id="rId18"/>
    </p:embeddedFont>
    <p:embeddedFont>
      <p:font typeface="Pretendard Black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.fntdata" Type="http://schemas.openxmlformats.org/officeDocument/2006/relationships/font"/><Relationship Id="rId17" Target="fonts/font2.fntdata" Type="http://schemas.openxmlformats.org/officeDocument/2006/relationships/font"/><Relationship Id="rId18" Target="fonts/font3.fntdata" Type="http://schemas.openxmlformats.org/officeDocument/2006/relationships/font"/><Relationship Id="rId19" Target="fonts/font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5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5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7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444500"/>
            <a:ext cx="25527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Pretendard Regular"/>
              </a:rPr>
              <a:t>Rookies_21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80200" y="5753100"/>
            <a:ext cx="4927600" cy="7493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972300" y="5854700"/>
            <a:ext cx="4356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1B1B1B"/>
                </a:solidFill>
                <a:latin typeface="Pretendard Regular"/>
              </a:rPr>
              <a:t>Rookies 21</a:t>
            </a:r>
            <a:r>
              <a:rPr lang="ko-KR" sz="3000" b="false" i="false" u="none" strike="noStrike">
                <a:solidFill>
                  <a:srgbClr val="1B1B1B"/>
                </a:solidFill>
                <a:ea typeface="Pretendard Regular"/>
              </a:rPr>
              <a:t>기</a:t>
            </a:r>
            <a:r>
              <a:rPr lang="en-US" sz="3000" b="false" i="false" u="none" strike="noStrike">
                <a:solidFill>
                  <a:srgbClr val="1B1B1B"/>
                </a:solidFill>
                <a:latin typeface="Pretendard Regular"/>
              </a:rPr>
              <a:t> 5</a:t>
            </a:r>
            <a:r>
              <a:rPr lang="ko-KR" sz="3000" b="false" i="false" u="none" strike="noStrike">
                <a:solidFill>
                  <a:srgbClr val="1B1B1B"/>
                </a:solidFill>
                <a:ea typeface="Pretendard Regular"/>
              </a:rPr>
              <a:t>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45000" y="3759200"/>
            <a:ext cx="93980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FFFFFF"/>
                </a:solidFill>
                <a:ea typeface="Pretendard Regular"/>
              </a:rPr>
              <a:t>파이썬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Regular"/>
              </a:rPr>
              <a:t>프로젝트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406900" y="4419600"/>
            <a:ext cx="94742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500" b="false" i="false" u="none" strike="noStrike" spc="-100">
                <a:solidFill>
                  <a:srgbClr val="FFFFFF"/>
                </a:solidFill>
                <a:ea typeface="Pretendard Bold"/>
              </a:rPr>
              <a:t>키워드</a:t>
            </a:r>
            <a:r>
              <a:rPr lang="en-US" sz="6500" b="false" i="false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6500" b="false" i="false" u="none" strike="noStrike" spc="-100">
                <a:solidFill>
                  <a:srgbClr val="FFFFFF"/>
                </a:solidFill>
                <a:ea typeface="Pretendard Bold"/>
              </a:rPr>
              <a:t>기반</a:t>
            </a:r>
            <a:r>
              <a:rPr lang="en-US" sz="6500" b="false" i="false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6500" b="false" i="false" u="none" strike="noStrike" spc="-100">
                <a:solidFill>
                  <a:srgbClr val="FFFFFF"/>
                </a:solidFill>
                <a:ea typeface="Pretendard Bold"/>
              </a:rPr>
              <a:t>뉴스</a:t>
            </a:r>
            <a:r>
              <a:rPr lang="en-US" sz="6500" b="false" i="false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6500" b="false" i="false" u="none" strike="noStrike" spc="-100">
                <a:solidFill>
                  <a:srgbClr val="FFFFFF"/>
                </a:solidFill>
                <a:ea typeface="Pretendard Bold"/>
              </a:rPr>
              <a:t>구독</a:t>
            </a:r>
            <a:r>
              <a:rPr lang="en-US" sz="6500" b="false" i="false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6500" b="false" i="false" u="none" strike="noStrike" spc="-100">
                <a:solidFill>
                  <a:srgbClr val="FFFFFF"/>
                </a:solidFill>
                <a:ea typeface="Pretendard Bold"/>
              </a:rPr>
              <a:t>서비스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992100" y="482600"/>
            <a:ext cx="4279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Python Project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582400" y="9067800"/>
            <a:ext cx="49784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정웅진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김민서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채한별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장종엽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배상원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김나현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992100" y="482600"/>
            <a:ext cx="4279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Python 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69900"/>
            <a:ext cx="25527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Pretendard Regular"/>
              </a:rPr>
              <a:t>Rookies_21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737600" y="3644900"/>
            <a:ext cx="812800" cy="736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80200" y="5905500"/>
            <a:ext cx="4927600" cy="749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6400800" y="6007100"/>
            <a:ext cx="5499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1B1B1B"/>
                </a:solidFill>
                <a:ea typeface="Pretendard Regular"/>
              </a:rPr>
              <a:t>자유롭게</a:t>
            </a:r>
            <a:r>
              <a:rPr lang="en-US" sz="3000" b="false" i="false" u="none" strike="noStrike">
                <a:solidFill>
                  <a:srgbClr val="1B1B1B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Pretendard Regular"/>
              </a:rPr>
              <a:t>질문해주세요</a:t>
            </a:r>
            <a:r>
              <a:rPr lang="en-US" sz="3000" b="false" i="false" u="none" strike="noStrike">
                <a:solidFill>
                  <a:srgbClr val="1B1B1B"/>
                </a:solidFill>
                <a:latin typeface="Pretendard Regular"/>
              </a:rPr>
              <a:t>!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66000" y="4343400"/>
            <a:ext cx="35433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9000" b="false" i="false" u="none" strike="noStrike" spc="-100">
                <a:solidFill>
                  <a:srgbClr val="FFFFFF"/>
                </a:solidFill>
                <a:latin typeface="Pretendard Bold"/>
              </a:rPr>
              <a:t>Q&amp;A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992100" y="482600"/>
            <a:ext cx="4279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Python 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44500"/>
            <a:ext cx="25527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Pretendard Regular"/>
              </a:rPr>
              <a:t>Rookies_21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375900" y="5219700"/>
            <a:ext cx="525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700" b="false" i="false" u="none" strike="noStrike">
                <a:solidFill>
                  <a:srgbClr val="FFFFFF"/>
                </a:solidFill>
                <a:ea typeface="Pretendard Regular"/>
              </a:rPr>
              <a:t>기술</a:t>
            </a:r>
            <a:r>
              <a:rPr lang="en-US" sz="37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700" b="false" i="false" u="none" strike="noStrike">
                <a:solidFill>
                  <a:srgbClr val="FFFFFF"/>
                </a:solidFill>
                <a:ea typeface="Pretendard Regular"/>
              </a:rPr>
              <a:t>스택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75900" y="6273800"/>
            <a:ext cx="52578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700" b="false" i="false" u="none" strike="noStrike">
                <a:solidFill>
                  <a:srgbClr val="FFFFFF"/>
                </a:solidFill>
                <a:ea typeface="Pretendard Regular"/>
              </a:rPr>
              <a:t>코드</a:t>
            </a:r>
            <a:r>
              <a:rPr lang="en-US" sz="37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700" b="false" i="false" u="none" strike="noStrike">
                <a:solidFill>
                  <a:srgbClr val="FFFFFF"/>
                </a:solidFill>
                <a:ea typeface="Pretendard Regular"/>
              </a:rPr>
              <a:t>실행</a:t>
            </a:r>
            <a:r>
              <a:rPr lang="en-US" sz="37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700" b="false" i="false" u="none" strike="noStrike">
                <a:solidFill>
                  <a:srgbClr val="FFFFFF"/>
                </a:solidFill>
                <a:ea typeface="Pretendard Regular"/>
              </a:rPr>
              <a:t>결과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75900" y="7315200"/>
            <a:ext cx="52578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FFFFFF"/>
                </a:solidFill>
                <a:latin typeface="Pretendard Regular"/>
              </a:rPr>
              <a:t>Q&amp;A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75900" y="8280400"/>
            <a:ext cx="525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FFFFFF"/>
                </a:solidFill>
                <a:latin typeface="Pretendard Regular"/>
              </a:rPr>
              <a:t>Q&amp;A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06600" y="2298700"/>
            <a:ext cx="50546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7200" b="false" i="false" u="none" strike="noStrike" spc="-100">
                <a:solidFill>
                  <a:srgbClr val="70E89F"/>
                </a:solidFill>
                <a:latin typeface="Pretendard Bold"/>
              </a:rPr>
              <a:t>CONTENTS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56700" y="5232400"/>
            <a:ext cx="6883400" cy="711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56700" y="6235700"/>
            <a:ext cx="6883400" cy="711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56700" y="7264400"/>
            <a:ext cx="6883400" cy="711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56700" y="8305800"/>
            <a:ext cx="6883400" cy="7112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0426700" y="5245100"/>
            <a:ext cx="52578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700" b="false" i="false" u="none" strike="noStrike">
                <a:solidFill>
                  <a:srgbClr val="FFFFFF"/>
                </a:solidFill>
                <a:ea typeface="Pretendard Regular"/>
              </a:rPr>
              <a:t>프로젝트</a:t>
            </a:r>
            <a:r>
              <a:rPr lang="en-US" sz="37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700" b="false" i="false" u="none" strike="noStrike">
                <a:solidFill>
                  <a:srgbClr val="FFFFFF"/>
                </a:solidFill>
                <a:ea typeface="Pretendard Regular"/>
              </a:rPr>
              <a:t>개요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426700" y="6248400"/>
            <a:ext cx="52578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700" b="false" i="false" u="none" strike="noStrike">
                <a:solidFill>
                  <a:srgbClr val="FFFFFF"/>
                </a:solidFill>
                <a:ea typeface="Pretendard Regular"/>
              </a:rPr>
              <a:t>적용</a:t>
            </a:r>
            <a:r>
              <a:rPr lang="en-US" sz="37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700" b="false" i="false" u="none" strike="noStrike">
                <a:solidFill>
                  <a:srgbClr val="FFFFFF"/>
                </a:solidFill>
                <a:ea typeface="Pretendard Regular"/>
              </a:rPr>
              <a:t>기술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426700" y="7277100"/>
            <a:ext cx="52578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700" b="false" i="false" u="none" strike="noStrike">
                <a:solidFill>
                  <a:srgbClr val="FFFFFF"/>
                </a:solidFill>
                <a:ea typeface="Pretendard Regular"/>
              </a:rPr>
              <a:t>실행</a:t>
            </a:r>
            <a:r>
              <a:rPr lang="en-US" sz="37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700" b="false" i="false" u="none" strike="noStrike">
                <a:solidFill>
                  <a:srgbClr val="FFFFFF"/>
                </a:solidFill>
                <a:ea typeface="Pretendard Regular"/>
              </a:rPr>
              <a:t>결과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426700" y="8356600"/>
            <a:ext cx="52578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FFFFFF"/>
                </a:solidFill>
                <a:latin typeface="Pretendard Regular"/>
              </a:rPr>
              <a:t>Q&amp;A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07500" y="5257800"/>
            <a:ext cx="1257300" cy="6223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9410700" y="5283200"/>
            <a:ext cx="8509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70E89F"/>
                </a:solidFill>
                <a:latin typeface="Pretendard Regular"/>
              </a:rPr>
              <a:t>01</a:t>
            </a:r>
          </a:p>
        </p:txBody>
      </p:sp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07500" y="6273800"/>
            <a:ext cx="1257300" cy="6223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9410700" y="6299200"/>
            <a:ext cx="8509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70E89F"/>
                </a:solidFill>
                <a:latin typeface="Pretendard Regular"/>
              </a:rPr>
              <a:t>02</a:t>
            </a:r>
          </a:p>
        </p:txBody>
      </p: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07500" y="7302500"/>
            <a:ext cx="1257300" cy="6223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9410700" y="7340600"/>
            <a:ext cx="8509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70E89F"/>
                </a:solidFill>
                <a:latin typeface="Pretendard Regular"/>
              </a:rPr>
              <a:t>03</a:t>
            </a:r>
          </a:p>
        </p:txBody>
      </p:sp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07500" y="8331200"/>
            <a:ext cx="1257300" cy="6223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9410700" y="8356600"/>
            <a:ext cx="8509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70E89F"/>
                </a:solidFill>
                <a:latin typeface="Pretendard Regular"/>
              </a:rPr>
              <a:t>04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298700" y="4622800"/>
            <a:ext cx="13525500" cy="2120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992100" y="482600"/>
            <a:ext cx="4279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Python 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44500"/>
            <a:ext cx="25527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Pretendard Regular"/>
              </a:rPr>
              <a:t>Rookies_21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61300" y="444500"/>
            <a:ext cx="2565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1B1B1B"/>
                </a:solidFill>
                <a:latin typeface="Pretendard SemiBold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588000" y="2006600"/>
            <a:ext cx="71120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020"/>
              </a:lnSpc>
            </a:pPr>
            <a:r>
              <a:rPr lang="ko-KR" sz="7200" b="false" i="false" u="none" strike="noStrike" spc="-100">
                <a:solidFill>
                  <a:srgbClr val="70E89F"/>
                </a:solidFill>
                <a:ea typeface="Pretendard Bold"/>
              </a:rPr>
              <a:t>프로젝트</a:t>
            </a:r>
            <a:r>
              <a:rPr lang="en-US" sz="7200" b="false" i="false" u="none" strike="noStrike" spc="-100">
                <a:solidFill>
                  <a:srgbClr val="70E89F"/>
                </a:solidFill>
                <a:latin typeface="Pretendard Bold"/>
              </a:rPr>
              <a:t> </a:t>
            </a:r>
            <a:r>
              <a:rPr lang="ko-KR" sz="7200" b="false" i="false" u="none" strike="noStrike" spc="-100">
                <a:solidFill>
                  <a:srgbClr val="70E89F"/>
                </a:solidFill>
                <a:ea typeface="Pretendard Bold"/>
              </a:rPr>
              <a:t>개요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98700" y="5384800"/>
            <a:ext cx="36576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70E89F"/>
                </a:solidFill>
                <a:ea typeface="Pretendard Regular"/>
              </a:rPr>
              <a:t>게시판</a:t>
            </a:r>
            <a:r>
              <a:rPr lang="en-US" sz="2500" b="false" i="false" u="none" strike="noStrike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70E89F"/>
                </a:solidFill>
                <a:ea typeface="Pretendard Regular"/>
              </a:rPr>
              <a:t>기능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235700" y="5130800"/>
            <a:ext cx="84963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네이버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검색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API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를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사용하여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특정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키워드로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뉴스를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검색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</a:t>
            </a:r>
          </a:p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검색된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데이터를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엑셀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파일로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만들어</a:t>
            </a:r>
          </a:p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사용자가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 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지정한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특정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시간에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이메일로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전송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451100" y="4762500"/>
            <a:ext cx="3810000" cy="1841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413000" y="5410200"/>
            <a:ext cx="3886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70E89F"/>
                </a:solidFill>
                <a:ea typeface="Pretendard Regular"/>
              </a:rPr>
              <a:t>개요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336800" y="7327900"/>
            <a:ext cx="13525500" cy="21209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2298700" y="8178800"/>
            <a:ext cx="36576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70E89F"/>
                </a:solidFill>
                <a:ea typeface="Pretendard Regular"/>
              </a:rPr>
              <a:t>게시판</a:t>
            </a:r>
            <a:r>
              <a:rPr lang="en-US" sz="2500" b="false" i="false" u="none" strike="noStrike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70E89F"/>
                </a:solidFill>
                <a:ea typeface="Pretendard Regular"/>
              </a:rPr>
              <a:t>기능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235700" y="7607300"/>
            <a:ext cx="8496300" cy="158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사용자는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본인이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설정한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키워드를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통해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맞춤형으로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뉴스를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제공받습니다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. </a:t>
            </a:r>
          </a:p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이를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통해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관심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있는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주제에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대한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뉴스를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메일로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전송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받아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더욱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 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편리하게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접근할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수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있습니다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451100" y="7480300"/>
            <a:ext cx="3810000" cy="18415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2413000" y="8178800"/>
            <a:ext cx="3886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70E89F"/>
                </a:solidFill>
                <a:ea typeface="Pretendard Regular"/>
              </a:rPr>
              <a:t>효과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648200" y="3454400"/>
            <a:ext cx="9067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Pretendard Black"/>
              </a:rPr>
              <a:t>"   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Black"/>
              </a:rPr>
              <a:t>키워드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Black"/>
              </a:rPr>
              <a:t>기반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Black"/>
              </a:rPr>
              <a:t>뉴스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Black"/>
              </a:rPr>
              <a:t>구독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Black"/>
              </a:rPr>
              <a:t>서비스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Black"/>
              </a:rPr>
              <a:t>   "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992100" y="482600"/>
            <a:ext cx="4279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Python Project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44500"/>
            <a:ext cx="25527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Pretendard Regular"/>
              </a:rPr>
              <a:t>Rookies_21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61300" y="444500"/>
            <a:ext cx="2565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1B1B1B"/>
                </a:solidFill>
                <a:latin typeface="Pretendard SemiBold"/>
              </a:rPr>
              <a:t>03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448800" y="6769100"/>
            <a:ext cx="3302000" cy="2006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373100" y="6769100"/>
            <a:ext cx="3302000" cy="20066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9423400" y="7200900"/>
            <a:ext cx="3365500" cy="1117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생성된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엑셀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파일을</a:t>
            </a:r>
          </a:p>
          <a:p>
            <a:pPr algn="ctr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사용자가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지정한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시간에</a:t>
            </a:r>
          </a:p>
          <a:p>
            <a:pPr algn="ctr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메일로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자동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전송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0426700" y="6083300"/>
            <a:ext cx="1358900" cy="12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010900" y="6667500"/>
            <a:ext cx="190500" cy="190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010900" y="5308600"/>
            <a:ext cx="190500" cy="1905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3525500" y="7010400"/>
            <a:ext cx="2997200" cy="148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특정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키워드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검색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, </a:t>
            </a:r>
          </a:p>
          <a:p>
            <a:pPr algn="ctr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시간대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설정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, </a:t>
            </a:r>
          </a:p>
          <a:p>
            <a:pPr algn="ctr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전송받을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이메일을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설정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가능한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 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웹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페이지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구현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00200" y="6769100"/>
            <a:ext cx="3302000" cy="2006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524500" y="6769100"/>
            <a:ext cx="3302000" cy="20066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689100" y="7315200"/>
            <a:ext cx="31496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네이버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검색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API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를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사용하여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특정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키워드로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뉴스를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검색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248900" y="3962400"/>
            <a:ext cx="1689100" cy="16891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9232900" y="4356100"/>
            <a:ext cx="3721100" cy="87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FFFFFF"/>
                </a:solidFill>
                <a:ea typeface="Pretendard Regular"/>
              </a:rPr>
              <a:t>이메일</a:t>
            </a:r>
          </a:p>
          <a:p>
            <a:pPr algn="ctr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FFFFFF"/>
                </a:solidFill>
                <a:ea typeface="Pretendard Regular"/>
              </a:rPr>
              <a:t>자동화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185900" y="3975100"/>
            <a:ext cx="1689100" cy="16891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3169900" y="4572000"/>
            <a:ext cx="37211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FFFFFF"/>
                </a:solidFill>
                <a:latin typeface="Pretendard Regular"/>
              </a:rPr>
              <a:t>Flask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413000" y="3975100"/>
            <a:ext cx="1689100" cy="16891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397000" y="4597400"/>
            <a:ext cx="37211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FFFFFF"/>
                </a:solidFill>
                <a:ea typeface="Pretendard Regular"/>
              </a:rPr>
              <a:t>크롤링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337300" y="3962400"/>
            <a:ext cx="1689100" cy="16891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5321300" y="4394200"/>
            <a:ext cx="3721100" cy="81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FFFFFF"/>
                </a:solidFill>
                <a:ea typeface="Pretendard Regular"/>
              </a:rPr>
              <a:t>엑셀</a:t>
            </a:r>
          </a:p>
          <a:p>
            <a:pPr algn="ctr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FFFFFF"/>
                </a:solidFill>
                <a:ea typeface="Pretendard Regular"/>
              </a:rPr>
              <a:t>자동화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499100" y="7010400"/>
            <a:ext cx="3365500" cy="148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검색된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뉴스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내용을</a:t>
            </a:r>
          </a:p>
          <a:p>
            <a:pPr algn="ctr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번호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제목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설명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링크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날짜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순으로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정리한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엑셀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파일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자동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생성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578100" y="6083300"/>
            <a:ext cx="1358900" cy="127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162300" y="6667500"/>
            <a:ext cx="190500" cy="1905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162300" y="5308600"/>
            <a:ext cx="190500" cy="1905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502400" y="6083300"/>
            <a:ext cx="1358900" cy="127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86600" y="6667500"/>
            <a:ext cx="190500" cy="1905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086600" y="5308600"/>
            <a:ext cx="190500" cy="1905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0">
            <a:off x="6426200" y="1701800"/>
            <a:ext cx="54356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200" b="false" i="false" u="none" strike="noStrike" spc="-100">
                <a:solidFill>
                  <a:srgbClr val="70E89F"/>
                </a:solidFill>
                <a:ea typeface="Pretendard Bold"/>
              </a:rPr>
              <a:t>적용</a:t>
            </a:r>
            <a:r>
              <a:rPr lang="en-US" sz="7200" b="false" i="false" u="none" strike="noStrike" spc="-100">
                <a:solidFill>
                  <a:srgbClr val="70E89F"/>
                </a:solidFill>
                <a:latin typeface="Pretendard Bold"/>
              </a:rPr>
              <a:t> </a:t>
            </a:r>
            <a:r>
              <a:rPr lang="ko-KR" sz="7200" b="false" i="false" u="none" strike="noStrike" spc="-100">
                <a:solidFill>
                  <a:srgbClr val="70E89F"/>
                </a:solidFill>
                <a:ea typeface="Pretendard Bold"/>
              </a:rPr>
              <a:t>기술</a:t>
            </a:r>
          </a:p>
        </p:txBody>
      </p:sp>
      <p:pic>
        <p:nvPicPr>
          <p:cNvPr name="Picture 35" id="3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351000" y="6083300"/>
            <a:ext cx="1358900" cy="127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935200" y="6667500"/>
            <a:ext cx="190500" cy="1905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935200" y="5308600"/>
            <a:ext cx="190500" cy="190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992100" y="482600"/>
            <a:ext cx="4279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Python 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69900"/>
            <a:ext cx="25527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Pretendard Regular"/>
              </a:rPr>
              <a:t>Rookies_21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737600" y="3644900"/>
            <a:ext cx="812800" cy="736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80200" y="5905500"/>
            <a:ext cx="4927600" cy="749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6400800" y="6007100"/>
            <a:ext cx="5499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1B1B1B"/>
                </a:solidFill>
                <a:ea typeface="Pretendard Regular"/>
              </a:rPr>
              <a:t>실행</a:t>
            </a:r>
            <a:r>
              <a:rPr lang="en-US" sz="3000" b="false" i="false" u="none" strike="noStrike">
                <a:solidFill>
                  <a:srgbClr val="1B1B1B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Pretendard Regular"/>
              </a:rPr>
              <a:t>결과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45300" y="4343400"/>
            <a:ext cx="45974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9000" b="false" i="false" u="none" strike="noStrike" spc="-100">
                <a:solidFill>
                  <a:srgbClr val="FFFFFF"/>
                </a:solidFill>
                <a:latin typeface="Pretendard Bold"/>
              </a:rPr>
              <a:t>RESULT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006600" y="2552700"/>
            <a:ext cx="14287500" cy="7734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992100" y="482600"/>
            <a:ext cx="4279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Python 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44500"/>
            <a:ext cx="25527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61300" y="444500"/>
            <a:ext cx="2565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1B1B1B"/>
                </a:solidFill>
                <a:latin typeface="Pretendard SemiBold"/>
              </a:rPr>
              <a:t>04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086600" y="1384300"/>
            <a:ext cx="41275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200" b="false" i="false" u="none" strike="noStrike" spc="-100">
                <a:solidFill>
                  <a:srgbClr val="70E89F"/>
                </a:solidFill>
                <a:ea typeface="Pretendard Bold"/>
              </a:rPr>
              <a:t>메인</a:t>
            </a:r>
            <a:r>
              <a:rPr lang="en-US" sz="5200" b="false" i="false" u="none" strike="noStrike" spc="-100">
                <a:solidFill>
                  <a:srgbClr val="70E89F"/>
                </a:solidFill>
                <a:latin typeface="Pretendard Bold"/>
              </a:rPr>
              <a:t> </a:t>
            </a:r>
            <a:r>
              <a:rPr lang="ko-KR" sz="5200" b="false" i="false" u="none" strike="noStrike" spc="-100">
                <a:solidFill>
                  <a:srgbClr val="70E89F"/>
                </a:solidFill>
                <a:ea typeface="Pretendard Bold"/>
              </a:rPr>
              <a:t>페이지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006600" y="2552700"/>
            <a:ext cx="14287500" cy="7734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992100" y="482600"/>
            <a:ext cx="4279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Python 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44500"/>
            <a:ext cx="25527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61300" y="444500"/>
            <a:ext cx="2565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1B1B1B"/>
                </a:solidFill>
                <a:latin typeface="Pretendard SemiBold"/>
              </a:rPr>
              <a:t>04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086600" y="1384300"/>
            <a:ext cx="41275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200" b="false" i="false" u="none" strike="noStrike" spc="-100">
                <a:solidFill>
                  <a:srgbClr val="70E89F"/>
                </a:solidFill>
                <a:ea typeface="Pretendard Bold"/>
              </a:rPr>
              <a:t>결과</a:t>
            </a:r>
            <a:r>
              <a:rPr lang="en-US" sz="5200" b="false" i="false" u="none" strike="noStrike" spc="-100">
                <a:solidFill>
                  <a:srgbClr val="70E89F"/>
                </a:solidFill>
                <a:latin typeface="Pretendard Bold"/>
              </a:rPr>
              <a:t> </a:t>
            </a:r>
            <a:r>
              <a:rPr lang="ko-KR" sz="5200" b="false" i="false" u="none" strike="noStrike" spc="-100">
                <a:solidFill>
                  <a:srgbClr val="70E89F"/>
                </a:solidFill>
                <a:ea typeface="Pretendard Bold"/>
              </a:rPr>
              <a:t>페이지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006600" y="2552700"/>
            <a:ext cx="14287500" cy="7734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64100" y="5181600"/>
            <a:ext cx="419100" cy="139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864100" y="4927600"/>
            <a:ext cx="596900" cy="139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516100" y="3340100"/>
            <a:ext cx="419100" cy="139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748000" y="2946400"/>
            <a:ext cx="241300" cy="165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2992100" y="482600"/>
            <a:ext cx="4279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Python Project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44500"/>
            <a:ext cx="25527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861300" y="444500"/>
            <a:ext cx="2565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1B1B1B"/>
                </a:solidFill>
                <a:latin typeface="Pretendard SemiBold"/>
              </a:rPr>
              <a:t>04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70700" y="1384300"/>
            <a:ext cx="4559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200" b="false" i="false" u="none" strike="noStrike" spc="-100">
                <a:solidFill>
                  <a:srgbClr val="70E89F"/>
                </a:solidFill>
                <a:ea typeface="Pretendard Bold"/>
              </a:rPr>
              <a:t>이메일</a:t>
            </a:r>
            <a:r>
              <a:rPr lang="en-US" sz="5200" b="false" i="false" u="none" strike="noStrike" spc="-100">
                <a:solidFill>
                  <a:srgbClr val="70E89F"/>
                </a:solidFill>
                <a:latin typeface="Pretendard Bold"/>
              </a:rPr>
              <a:t> </a:t>
            </a:r>
            <a:r>
              <a:rPr lang="ko-KR" sz="5200" b="false" i="false" u="none" strike="noStrike" spc="-100">
                <a:solidFill>
                  <a:srgbClr val="70E89F"/>
                </a:solidFill>
                <a:ea typeface="Pretendard Bold"/>
              </a:rPr>
              <a:t>자동</a:t>
            </a:r>
            <a:r>
              <a:rPr lang="en-US" sz="5200" b="false" i="false" u="none" strike="noStrike" spc="-100">
                <a:solidFill>
                  <a:srgbClr val="70E89F"/>
                </a:solidFill>
                <a:latin typeface="Pretendard Bold"/>
              </a:rPr>
              <a:t> </a:t>
            </a:r>
            <a:r>
              <a:rPr lang="ko-KR" sz="5200" b="false" i="false" u="none" strike="noStrike" spc="-100">
                <a:solidFill>
                  <a:srgbClr val="70E89F"/>
                </a:solidFill>
                <a:ea typeface="Pretendard Bold"/>
              </a:rPr>
              <a:t>발송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006600" y="2552700"/>
            <a:ext cx="14287500" cy="7734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992100" y="482600"/>
            <a:ext cx="4279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Python 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44500"/>
            <a:ext cx="25527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61300" y="444500"/>
            <a:ext cx="2565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1B1B1B"/>
                </a:solidFill>
                <a:latin typeface="Pretendard SemiBold"/>
              </a:rPr>
              <a:t>04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70700" y="1384300"/>
            <a:ext cx="4559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200" b="false" i="false" u="none" strike="noStrike" spc="-100">
                <a:solidFill>
                  <a:srgbClr val="70E89F"/>
                </a:solidFill>
                <a:ea typeface="Pretendard Bold"/>
              </a:rPr>
              <a:t>첨부된</a:t>
            </a:r>
            <a:r>
              <a:rPr lang="en-US" sz="5200" b="false" i="false" u="none" strike="noStrike" spc="-100">
                <a:solidFill>
                  <a:srgbClr val="70E89F"/>
                </a:solidFill>
                <a:latin typeface="Pretendard Bold"/>
              </a:rPr>
              <a:t> </a:t>
            </a:r>
            <a:r>
              <a:rPr lang="ko-KR" sz="5200" b="false" i="false" u="none" strike="noStrike" spc="-100">
                <a:solidFill>
                  <a:srgbClr val="70E89F"/>
                </a:solidFill>
                <a:ea typeface="Pretendard Bold"/>
              </a:rPr>
              <a:t>엑셀</a:t>
            </a:r>
            <a:r>
              <a:rPr lang="en-US" sz="5200" b="false" i="false" u="none" strike="noStrike" spc="-100">
                <a:solidFill>
                  <a:srgbClr val="70E89F"/>
                </a:solidFill>
                <a:latin typeface="Pretendard Bold"/>
              </a:rPr>
              <a:t> </a:t>
            </a:r>
            <a:r>
              <a:rPr lang="ko-KR" sz="5200" b="false" i="false" u="none" strike="noStrike" spc="-100">
                <a:solidFill>
                  <a:srgbClr val="70E89F"/>
                </a:solidFill>
                <a:ea typeface="Pretendard Bold"/>
              </a:rPr>
              <a:t>파일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